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6"/>
  </p:notesMasterIdLst>
  <p:handoutMasterIdLst>
    <p:handoutMasterId r:id="rId47"/>
  </p:handoutMasterIdLst>
  <p:sldIdLst>
    <p:sldId id="515" r:id="rId3"/>
    <p:sldId id="516" r:id="rId4"/>
    <p:sldId id="510" r:id="rId5"/>
    <p:sldId id="511" r:id="rId6"/>
    <p:sldId id="512" r:id="rId7"/>
    <p:sldId id="513" r:id="rId8"/>
    <p:sldId id="514" r:id="rId9"/>
    <p:sldId id="478" r:id="rId10"/>
    <p:sldId id="479" r:id="rId11"/>
    <p:sldId id="480" r:id="rId12"/>
    <p:sldId id="481" r:id="rId13"/>
    <p:sldId id="528" r:id="rId14"/>
    <p:sldId id="527" r:id="rId15"/>
    <p:sldId id="482" r:id="rId16"/>
    <p:sldId id="520" r:id="rId17"/>
    <p:sldId id="521" r:id="rId18"/>
    <p:sldId id="522" r:id="rId19"/>
    <p:sldId id="523" r:id="rId20"/>
    <p:sldId id="524" r:id="rId21"/>
    <p:sldId id="525" r:id="rId22"/>
    <p:sldId id="483" r:id="rId23"/>
    <p:sldId id="484" r:id="rId24"/>
    <p:sldId id="485" r:id="rId25"/>
    <p:sldId id="486" r:id="rId26"/>
    <p:sldId id="519" r:id="rId27"/>
    <p:sldId id="491" r:id="rId28"/>
    <p:sldId id="492" r:id="rId29"/>
    <p:sldId id="529" r:id="rId30"/>
    <p:sldId id="530" r:id="rId31"/>
    <p:sldId id="493" r:id="rId32"/>
    <p:sldId id="494" r:id="rId33"/>
    <p:sldId id="495" r:id="rId34"/>
    <p:sldId id="496" r:id="rId35"/>
    <p:sldId id="497" r:id="rId36"/>
    <p:sldId id="498" r:id="rId37"/>
    <p:sldId id="499" r:id="rId38"/>
    <p:sldId id="500" r:id="rId39"/>
    <p:sldId id="501" r:id="rId40"/>
    <p:sldId id="502" r:id="rId41"/>
    <p:sldId id="517" r:id="rId42"/>
    <p:sldId id="526" r:id="rId43"/>
    <p:sldId id="472" r:id="rId44"/>
    <p:sldId id="393" r:id="rId4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606"/>
    <a:srgbClr val="F9F0AB"/>
    <a:srgbClr val="F9E6AB"/>
    <a:srgbClr val="F9FAAB"/>
    <a:srgbClr val="767691"/>
    <a:srgbClr val="7676AA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94" autoAdjust="0"/>
    <p:restoredTop sz="94660" autoAdjust="0"/>
  </p:normalViewPr>
  <p:slideViewPr>
    <p:cSldViewPr>
      <p:cViewPr varScale="1">
        <p:scale>
          <a:sx n="92" d="100"/>
          <a:sy n="92" d="100"/>
        </p:scale>
        <p:origin x="246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6/11/2015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6/11/2015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A1D748-9992-41D3-9EC1-E347BD2FE23A}" type="slidenum">
              <a:rPr lang="en-US"/>
              <a:pPr/>
              <a:t>27</a:t>
            </a:fld>
            <a:r>
              <a:rPr lang="en-US" dirty="0"/>
              <a:t>##</a:t>
            </a:r>
          </a:p>
        </p:txBody>
      </p:sp>
      <p:sp>
        <p:nvSpPr>
          <p:cNvPr id="48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48129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096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0B3E7A-E98B-4D38-AE8C-939FEF501B4E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73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3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86908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0B3E7A-E98B-4D38-AE8C-939FEF501B4E}" type="slidenum">
              <a:rPr lang="en-US"/>
              <a:pPr/>
              <a:t>7</a:t>
            </a:fld>
            <a:r>
              <a:rPr lang="en-US" dirty="0"/>
              <a:t>##</a:t>
            </a:r>
          </a:p>
        </p:txBody>
      </p:sp>
      <p:sp>
        <p:nvSpPr>
          <p:cNvPr id="73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3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55106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0B316E-6DDF-4CB6-9D38-F33DE0140A91}" type="slidenum">
              <a:rPr lang="en-US"/>
              <a:pPr/>
              <a:t>14</a:t>
            </a:fld>
            <a:r>
              <a:rPr lang="en-US" dirty="0"/>
              <a:t>##</a:t>
            </a:r>
          </a:p>
        </p:txBody>
      </p:sp>
      <p:sp>
        <p:nvSpPr>
          <p:cNvPr id="74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39949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3FFBF4-B5CC-4BEF-BC2C-38FD381D9156}" type="slidenum">
              <a:rPr lang="en-US"/>
              <a:pPr/>
              <a:t>15</a:t>
            </a:fld>
            <a:r>
              <a:rPr lang="en-US" dirty="0"/>
              <a:t>##</a:t>
            </a:r>
          </a:p>
        </p:txBody>
      </p:sp>
      <p:sp>
        <p:nvSpPr>
          <p:cNvPr id="497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97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28910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3401EC-82D0-4808-B462-29C5404FB0F5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59930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3401EC-82D0-4808-B462-29C5404FB0F5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56785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514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6/11/2015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gamesalad.com/p/ccbx4321/avatar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39.png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35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34.png"/><Relationship Id="rId19" Type="http://schemas.openxmlformats.org/officeDocument/2006/relationships/hyperlink" Target="https://softuni.bg/courses/oop/" TargetMode="External"/><Relationship Id="rId4" Type="http://schemas.openxmlformats.org/officeDocument/2006/relationships/image" Target="../media/image31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159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85800"/>
            <a:ext cx="8215099" cy="1171552"/>
          </a:xfrm>
        </p:spPr>
        <p:txBody>
          <a:bodyPr>
            <a:normAutofit/>
          </a:bodyPr>
          <a:lstStyle/>
          <a:p>
            <a:r>
              <a:rPr lang="en-US" dirty="0" smtClean="0"/>
              <a:t>Other Types in OOP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3970" y="1812064"/>
            <a:ext cx="7382341" cy="12359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Enumerations, Structures</a:t>
            </a:r>
            <a:r>
              <a:rPr lang="en-US" dirty="0" smtClean="0"/>
              <a:t>, Generic Classes, Attributes </a:t>
            </a:r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027" name="Picture 3" descr="C:\Documents\Courses\OOP\OOP Images\egg-face-art-0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919" y="3429000"/>
            <a:ext cx="4200381" cy="285273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6"/>
          <p:cNvSpPr>
            <a:spLocks noGrp="1"/>
          </p:cNvSpPr>
          <p:nvPr/>
        </p:nvSpPr>
        <p:spPr bwMode="auto">
          <a:xfrm>
            <a:off x="817613" y="4465165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20" name="Text Placeholder 7"/>
          <p:cNvSpPr>
            <a:spLocks noGrp="1"/>
          </p:cNvSpPr>
          <p:nvPr/>
        </p:nvSpPr>
        <p:spPr bwMode="auto">
          <a:xfrm>
            <a:off x="817614" y="4935064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/>
        </p:nvSpPr>
        <p:spPr bwMode="auto">
          <a:xfrm>
            <a:off x="817613" y="5379565"/>
            <a:ext cx="3187613" cy="363552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/>
        </p:nvSpPr>
        <p:spPr bwMode="auto">
          <a:xfrm>
            <a:off x="817613" y="5720727"/>
            <a:ext cx="3187613" cy="3312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softuni.bg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98335" y="3674269"/>
            <a:ext cx="2152473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2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725156" y="1219200"/>
            <a:ext cx="10731656" cy="51971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struct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Point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int X { get; set;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int Y { get; set;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Aft>
                <a:spcPct val="0"/>
              </a:spcAft>
              <a:buNone/>
            </a:pP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struct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Color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byte RedValue { get; set;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byte GreenValue { get; set;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byte BlueValue { get; set;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 Edges { Straight, Rounded }</a:t>
            </a:r>
            <a:endParaRPr lang="en-US" sz="2000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 marL="0" indent="0" algn="r" eaLnBrk="0" hangingPunc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                       </a:t>
            </a:r>
            <a:r>
              <a:rPr lang="en-US" altLang="ko-KR" sz="2000" i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(example continues)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</a:t>
            </a:r>
            <a:r>
              <a:rPr lang="en-US" smtClean="0"/>
              <a:t>Structures –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46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718364" y="990600"/>
            <a:ext cx="10731656" cy="55674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struct Square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Point Location { get; set;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int Size { get; set;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Color SurfaceColor { get; set;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Color BorderColor { get; set;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Edges Edges { get; set; }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Square(Point location, int size,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Color surfaceColor, Color borderColor,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Edges edges) : this()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this.Location = location;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this.Size = size;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this.SurfaceColor = surfaceColor;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this.BorderColor = borderColor;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this.Edges = edges;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Structures – Example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10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noProof="1" smtClean="0"/>
              <a:t>Struct Color</a:t>
            </a:r>
          </a:p>
          <a:p>
            <a:endParaRPr lang="en-US" noProof="1"/>
          </a:p>
          <a:p>
            <a:pPr lvl="1">
              <a:spcBef>
                <a:spcPts val="0"/>
              </a:spcBef>
            </a:pPr>
            <a:r>
              <a:rPr lang="en-US" noProof="1" smtClean="0"/>
              <a:t>Allocated in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stack</a:t>
            </a:r>
          </a:p>
          <a:p>
            <a:pPr lvl="1">
              <a:spcBef>
                <a:spcPts val="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 smtClean="0"/>
              <a:t>holds the value of the variable</a:t>
            </a:r>
            <a:endParaRPr lang="en-US" noProof="1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/>
              <a:t>Instance of Class Color</a:t>
            </a:r>
          </a:p>
          <a:p>
            <a:endParaRPr lang="en-US" dirty="0"/>
          </a:p>
          <a:p>
            <a:pPr lvl="1"/>
            <a:r>
              <a:rPr lang="en-US" dirty="0" smtClean="0"/>
              <a:t>Allocated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heap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holds an address (4 or 8-byte) to a memory area in the heap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Structures vs Classes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70644" y="1866032"/>
            <a:ext cx="5347568" cy="4112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 color = new Color(1, 2, 3);</a:t>
            </a: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591119"/>
              </p:ext>
            </p:extLst>
          </p:nvPr>
        </p:nvGraphicFramePr>
        <p:xfrm>
          <a:off x="6814114" y="1371600"/>
          <a:ext cx="2133600" cy="691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200"/>
                <a:gridCol w="711200"/>
                <a:gridCol w="711200"/>
              </a:tblGrid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02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03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74612" y="4280467"/>
            <a:ext cx="5347567" cy="4112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 color = new Color(1, 2, 3);</a:t>
            </a: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579627"/>
              </p:ext>
            </p:extLst>
          </p:nvPr>
        </p:nvGraphicFramePr>
        <p:xfrm>
          <a:off x="6835021" y="3810000"/>
          <a:ext cx="4731391" cy="691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913"/>
                <a:gridCol w="675913"/>
                <a:gridCol w="675913"/>
                <a:gridCol w="675913"/>
                <a:gridCol w="675913"/>
                <a:gridCol w="675913"/>
                <a:gridCol w="675913"/>
              </a:tblGrid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f0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5a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03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72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02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03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 flipV="1">
            <a:off x="6131090" y="3805230"/>
            <a:ext cx="686991" cy="47523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148030" y="4465468"/>
            <a:ext cx="671242" cy="1144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/>
          <p:cNvSpPr/>
          <p:nvPr/>
        </p:nvSpPr>
        <p:spPr>
          <a:xfrm rot="5400000">
            <a:off x="8075613" y="3360766"/>
            <a:ext cx="228600" cy="2667000"/>
          </a:xfrm>
          <a:prstGeom prst="rightBrace">
            <a:avLst>
              <a:gd name="adj1" fmla="val 8333"/>
              <a:gd name="adj2" fmla="val 4959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041316" y="4808566"/>
            <a:ext cx="24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4 header bytes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7309414" y="2099560"/>
            <a:ext cx="16764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3 bytes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9980613" y="4579966"/>
            <a:ext cx="16764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3 bytes</a:t>
            </a:r>
            <a:endParaRPr lang="en-US" sz="2800" dirty="0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6127123" y="1375902"/>
            <a:ext cx="661633" cy="49013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6144063" y="2036140"/>
            <a:ext cx="645884" cy="17366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1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Consider</a:t>
            </a:r>
            <a:r>
              <a:rPr lang="en-US" b="1" dirty="0" smtClean="0"/>
              <a:t> </a:t>
            </a:r>
            <a:r>
              <a:rPr lang="en-US" noProof="1" smtClean="0"/>
              <a:t>defining a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noProof="1" smtClean="0"/>
              <a:t> instead of a class if:</a:t>
            </a:r>
          </a:p>
          <a:p>
            <a:pPr lvl="1"/>
            <a:r>
              <a:rPr lang="en-US" noProof="1"/>
              <a:t>I</a:t>
            </a:r>
            <a:r>
              <a:rPr lang="en-US" noProof="1" smtClean="0"/>
              <a:t>nstances of the type are small and commonly short-lived </a:t>
            </a: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Avoid</a:t>
            </a:r>
            <a:r>
              <a:rPr lang="en-US" noProof="1" smtClean="0"/>
              <a:t> defining a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noProof="1" smtClean="0"/>
              <a:t> unless the type has all of the following characteristics:</a:t>
            </a:r>
          </a:p>
          <a:p>
            <a:pPr lvl="1"/>
            <a:r>
              <a:rPr lang="en-US" noProof="1" smtClean="0"/>
              <a:t>It logically represents a single value, similar to primitive types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noProof="1" smtClean="0"/>
              <a:t>, 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noProof="1" smtClean="0"/>
              <a:t>, etc.)</a:t>
            </a:r>
          </a:p>
          <a:p>
            <a:pPr lvl="1"/>
            <a:r>
              <a:rPr lang="en-US" noProof="1" smtClean="0"/>
              <a:t>It has an instance size under 16 bytes</a:t>
            </a:r>
          </a:p>
          <a:p>
            <a:pPr lvl="1"/>
            <a:r>
              <a:rPr lang="en-US" noProof="1" smtClean="0"/>
              <a:t>It is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immutable</a:t>
            </a:r>
          </a:p>
          <a:p>
            <a:pPr lvl="1"/>
            <a:r>
              <a:rPr lang="en-US" noProof="1" smtClean="0"/>
              <a:t>It will not have to be boxed frequently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When to Use </a:t>
            </a: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lang="en-US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41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http://rocketdock.com/images/screenshots/c_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" y="1295400"/>
            <a:ext cx="4852963" cy="2667000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C# Structures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9287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Live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098" name="Picture 2" descr="http://www.sciencesoftware.com/Gallery/Vori_chirality_large.jp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59796" y="990600"/>
            <a:ext cx="6820488" cy="36877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17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4" name="Picture 6" descr="http://www.macwareinc.com/images/screenshots/ldspro/LDSproobject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843" y="990600"/>
            <a:ext cx="3980604" cy="4076586"/>
          </a:xfrm>
          <a:prstGeom prst="roundRect">
            <a:avLst>
              <a:gd name="adj" fmla="val 5180"/>
            </a:avLst>
          </a:prstGeom>
          <a:noFill/>
        </p:spPr>
      </p:pic>
      <p:sp>
        <p:nvSpPr>
          <p:cNvPr id="4966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453" y="5334000"/>
            <a:ext cx="11579384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Dynamic Type</a:t>
            </a:r>
            <a:endParaRPr lang="bg-BG" dirty="0"/>
          </a:p>
        </p:txBody>
      </p:sp>
      <p:pic>
        <p:nvPicPr>
          <p:cNvPr id="58376" name="Picture 8" descr="http://icons2.iconarchive.com/icons/aha-soft/software/256/objects-icon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44917">
            <a:off x="7706438" y="1917138"/>
            <a:ext cx="3888099" cy="2916834"/>
          </a:xfrm>
          <a:prstGeom prst="roundRect">
            <a:avLst>
              <a:gd name="adj" fmla="val 9411"/>
            </a:avLst>
          </a:prstGeom>
          <a:noFill/>
          <a:ln w="19050">
            <a:noFill/>
          </a:ln>
          <a:effectLst>
            <a:outerShdw blurRad="127000" dist="38100" dir="2700000" sx="105000" sy="105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 rot="21003577">
            <a:off x="913934" y="2508426"/>
            <a:ext cx="4916731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8000" b="1" dirty="0" smtClean="0">
                <a:ln w="76200"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Arial Black" pitchFamily="34" charset="0"/>
              </a:rPr>
              <a:t>dynamic</a:t>
            </a:r>
            <a:endParaRPr lang="en-US" sz="8000" b="1" dirty="0">
              <a:ln w="76200">
                <a:solidFill>
                  <a:schemeClr val="accent5">
                    <a:lumMod val="20000"/>
                    <a:lumOff val="80000"/>
                  </a:schemeClr>
                </a:solidFill>
              </a:ln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42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20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dynamic type</a:t>
            </a:r>
            <a:r>
              <a:rPr lang="en-US" dirty="0" smtClean="0"/>
              <a:t> is:</a:t>
            </a:r>
            <a:endParaRPr lang="en-US" dirty="0"/>
          </a:p>
          <a:p>
            <a:pPr lvl="1"/>
            <a:r>
              <a:rPr lang="en-US" dirty="0" smtClean="0"/>
              <a:t>Defined with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dynamic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keyword</a:t>
            </a:r>
          </a:p>
          <a:p>
            <a:pPr lvl="1"/>
            <a:r>
              <a:rPr lang="en-US" dirty="0" smtClean="0"/>
              <a:t>Can hold anything (numbers, strings, objects, functions, etc.)</a:t>
            </a:r>
            <a:endParaRPr lang="en-US" sz="5000" dirty="0" smtClean="0"/>
          </a:p>
          <a:p>
            <a:pPr lvl="1"/>
            <a:r>
              <a:rPr lang="en-US" dirty="0" smtClean="0"/>
              <a:t>Evaluated at runtime (when invoked)</a:t>
            </a:r>
          </a:p>
          <a:p>
            <a:pPr lvl="1"/>
            <a:r>
              <a:rPr lang="en-US" dirty="0" smtClean="0"/>
              <a:t>Examples:</a:t>
            </a:r>
            <a:endParaRPr lang="bg-BG" dirty="0"/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Type</a:t>
            </a:r>
            <a:endParaRPr lang="bg-BG" dirty="0"/>
          </a:p>
        </p:txBody>
      </p:sp>
      <p:sp>
        <p:nvSpPr>
          <p:cNvPr id="520196" name="Rectangle 4"/>
          <p:cNvSpPr>
            <a:spLocks noChangeArrowheads="1"/>
          </p:cNvSpPr>
          <p:nvPr/>
        </p:nvSpPr>
        <p:spPr bwMode="auto">
          <a:xfrm>
            <a:off x="836612" y="4538008"/>
            <a:ext cx="104394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dynamic dyn = 5;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 = "Some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text";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 = new Student();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 = new[] { 5, 8, 10 };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 = 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Func&lt;string, double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&gt;)double.Parse;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29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C# we have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dynamic</a:t>
            </a:r>
            <a:r>
              <a:rPr lang="en-US" dirty="0" smtClean="0"/>
              <a:t> data types</a:t>
            </a:r>
          </a:p>
          <a:p>
            <a:r>
              <a:rPr lang="en-US" dirty="0" smtClean="0"/>
              <a:t>C#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objects </a:t>
            </a:r>
            <a:r>
              <a:rPr lang="en-US" dirty="0" smtClean="0"/>
              <a:t>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System.Object</a:t>
            </a:r>
            <a:r>
              <a:rPr lang="en-US" dirty="0" smtClean="0"/>
              <a:t> </a:t>
            </a:r>
            <a:r>
              <a:rPr lang="en-US" dirty="0"/>
              <a:t>instances)</a:t>
            </a:r>
          </a:p>
          <a:p>
            <a:pPr lvl="1"/>
            <a:r>
              <a:rPr lang="en-US" dirty="0" smtClean="0"/>
              <a:t>Can hold any C# data, e.g. numbers, strings, arrays, methods</a:t>
            </a:r>
          </a:p>
          <a:p>
            <a:pPr lvl="1"/>
            <a:r>
              <a:rPr lang="en-US" dirty="0" smtClean="0"/>
              <a:t>Strongly typed, need casting: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value = (int) obj;</a:t>
            </a:r>
          </a:p>
          <a:p>
            <a:r>
              <a:rPr lang="en-US" dirty="0" smtClean="0"/>
              <a:t>C#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dynamic</a:t>
            </a:r>
            <a:r>
              <a:rPr lang="en-US" dirty="0" smtClean="0"/>
              <a:t> objects</a:t>
            </a:r>
          </a:p>
          <a:p>
            <a:pPr lvl="1"/>
            <a:r>
              <a:rPr lang="en-US" dirty="0"/>
              <a:t>Can hold any C# data, e.g. numbers, strings, arrays, </a:t>
            </a:r>
            <a:r>
              <a:rPr lang="en-US" dirty="0" smtClean="0"/>
              <a:t>methods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Evaluated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runtime</a:t>
            </a:r>
            <a:r>
              <a:rPr lang="en-US" dirty="0" smtClean="0"/>
              <a:t>, i.e. operations are always valid, but can fail at runtime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vs.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2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Dynamic objects always compile, but could fail at runtime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Dynamic Types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2" y="2070080"/>
            <a:ext cx="1066800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dynamic a = 5; // a holds int value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dynamic b = 2.5; // b holds double value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dynamic c = 5 + 2.5; // evaluated to 7.5 (double) at runtime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dynamic h = "hello";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dynamic w = "world";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dynamic str = h + w; // evaluated to string at runtime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dynamic incorrect = str + a; // runtime error!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dynamic x = str / 10; // runtime error!</a:t>
            </a:r>
          </a:p>
        </p:txBody>
      </p:sp>
    </p:spTree>
    <p:extLst>
      <p:ext uri="{BB962C8B-B14F-4D97-AF65-F5344CB8AC3E}">
        <p14:creationId xmlns:p14="http://schemas.microsoft.com/office/powerpoint/2010/main" val="72310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ExpandoObject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is a dynamic object</a:t>
            </a:r>
          </a:p>
          <a:p>
            <a:pPr lvl="1"/>
            <a:r>
              <a:rPr lang="en-US" dirty="0" smtClean="0"/>
              <a:t>Its members </a:t>
            </a:r>
            <a:r>
              <a:rPr lang="en-US" dirty="0"/>
              <a:t>can be </a:t>
            </a:r>
            <a:r>
              <a:rPr lang="en-US" dirty="0" smtClean="0"/>
              <a:t>dynamically </a:t>
            </a:r>
            <a:r>
              <a:rPr lang="en-US" dirty="0"/>
              <a:t>added </a:t>
            </a:r>
            <a:r>
              <a:rPr lang="en-US" dirty="0" smtClean="0"/>
              <a:t>/ removed </a:t>
            </a:r>
            <a:r>
              <a:rPr lang="en-US" dirty="0"/>
              <a:t>at </a:t>
            </a:r>
            <a:r>
              <a:rPr lang="en-US" dirty="0" smtClean="0"/>
              <a:t>runtime</a:t>
            </a:r>
          </a:p>
          <a:p>
            <a:pPr lvl="1"/>
            <a:r>
              <a:rPr lang="en-US" dirty="0" smtClean="0"/>
              <a:t>Part of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System.Dynamic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dirty="0" smtClean="0"/>
              <a:t>namespace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ExpandoObject</a:t>
            </a:r>
            <a:endParaRPr lang="en-US" noProof="1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71600" y="3352800"/>
            <a:ext cx="10157354" cy="29138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dynamic contact = new ExpandoObject();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contact.Name = "Asen";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contact.Age = 29;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contact.IncrementAge = (Action)(() =&gt; { contact.Age++; });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contact.IncrementAge();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Console.WriteLine("Hi, I'm {0} and I'm {1} years old.",</a:t>
            </a:r>
          </a:p>
          <a:p>
            <a:pPr>
              <a:lnSpc>
                <a:spcPct val="110000"/>
              </a:lnSpc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contact.Name, contact.Age);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67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 smtClean="0"/>
              <a:t>Enumerations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 smtClean="0"/>
              <a:t>Structures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 smtClean="0"/>
              <a:t>Dynamic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 smtClean="0"/>
              <a:t>Generic Classes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 smtClean="0"/>
              <a:t>Attributes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6012" y="2438400"/>
            <a:ext cx="3944775" cy="394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 rot="21045520">
            <a:off x="608782" y="4802131"/>
            <a:ext cx="6109366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5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>
                  <a:reflection blurRad="6350" stA="50000" endA="300" endPos="50000" dist="29997" dir="5400000" sy="-100000" algn="bl" rotWithShape="0"/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[Description("Adds...")]</a:t>
            </a:r>
            <a:endParaRPr lang="en-US" sz="35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>
                <a:reflection blurRad="6350" stA="50000" endA="300" endPos="50000" dist="29997" dir="5400000" sy="-100000" algn="bl" rotWithShape="0"/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418012" y="381000"/>
            <a:ext cx="2821782" cy="3527228"/>
            <a:chOff x="4720430" y="414137"/>
            <a:chExt cx="2821782" cy="3527228"/>
          </a:xfrm>
        </p:grpSpPr>
        <p:pic>
          <p:nvPicPr>
            <p:cNvPr id="1027" name="Picture 3" descr="C:\Documents\Courses\OOP\OOP Images\cup_PNG200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0430" y="414137"/>
              <a:ext cx="2821782" cy="3527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5171287" y="2720752"/>
              <a:ext cx="1456525" cy="56832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ChevronInverted">
                <a:avLst/>
              </a:prstTxWarp>
              <a:spAutoFit/>
            </a:bodyPr>
            <a:lstStyle/>
            <a:p>
              <a:pPr algn="ctr"/>
              <a:r>
                <a:rPr lang="en-US" sz="5400" dirty="0" smtClean="0">
                  <a:ln w="18415" cmpd="sng">
                    <a:solidFill>
                      <a:schemeClr val="tx2">
                        <a:lumMod val="50000"/>
                      </a:schemeClr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Cup&lt;T&gt;</a:t>
              </a:r>
              <a:endParaRPr lang="en-US" sz="5400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099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91075"/>
            <a:ext cx="8938472" cy="820600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Dynamic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446212" y="5620339"/>
            <a:ext cx="8938472" cy="688256"/>
          </a:xfrm>
        </p:spPr>
        <p:txBody>
          <a:bodyPr>
            <a:noAutofit/>
          </a:bodyPr>
          <a:lstStyle/>
          <a:p>
            <a:pPr marL="0" lvl="1" indent="0" algn="ctr">
              <a:buNone/>
            </a:pPr>
            <a:r>
              <a:rPr lang="en-US" sz="4000" dirty="0" smtClean="0">
                <a:solidFill>
                  <a:schemeClr val="accent1"/>
                </a:solidFill>
              </a:rPr>
              <a:t>Live Demo</a:t>
            </a:r>
            <a:endParaRPr lang="en-US" sz="4000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941" y="1210856"/>
            <a:ext cx="7539014" cy="318135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69246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Generic Classes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745637"/>
            <a:ext cx="8938472" cy="69287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Parameterizing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Classes</a:t>
            </a:r>
          </a:p>
        </p:txBody>
      </p:sp>
      <p:pic>
        <p:nvPicPr>
          <p:cNvPr id="23557" name="Picture 5" descr="http://www.dorsetsoftware.com/media/65811/stamp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891" y="1842730"/>
            <a:ext cx="3855070" cy="2590800"/>
          </a:xfrm>
          <a:prstGeom prst="roundRect">
            <a:avLst>
              <a:gd name="adj" fmla="val 7270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10" name="Picture 5" descr="http://www.dorsetsoftware.com/media/65811/stamp.jpg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chemeClr val="accent5">
                <a:lumMod val="40000"/>
                <a:lumOff val="6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373" y="1385530"/>
            <a:ext cx="3174765" cy="2133600"/>
          </a:xfrm>
          <a:prstGeom prst="roundRect">
            <a:avLst>
              <a:gd name="adj" fmla="val 7270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pic>
        <p:nvPicPr>
          <p:cNvPr id="11" name="Picture 5" descr="http://www.dorsetsoftware.com/media/65811/stamp.jpg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327" y="2667000"/>
            <a:ext cx="2865322" cy="1925637"/>
          </a:xfrm>
          <a:prstGeom prst="roundRect">
            <a:avLst>
              <a:gd name="adj" fmla="val 7270"/>
            </a:avLst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159872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Generics </a:t>
            </a:r>
            <a:r>
              <a:rPr lang="en-US" sz="3300" dirty="0" smtClean="0"/>
              <a:t>allow defining </a:t>
            </a: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parameterized</a:t>
            </a:r>
            <a:r>
              <a:rPr lang="en-US" sz="3300" dirty="0" smtClean="0"/>
              <a:t> </a:t>
            </a: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en-US" sz="3300" dirty="0" smtClean="0"/>
              <a:t> that process data of </a:t>
            </a: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unknown</a:t>
            </a:r>
            <a:r>
              <a:rPr lang="en-US" sz="3300" dirty="0" smtClean="0"/>
              <a:t> (generic) type</a:t>
            </a:r>
            <a:endParaRPr lang="en-US" sz="3300" dirty="0"/>
          </a:p>
          <a:p>
            <a:pPr lvl="1">
              <a:lnSpc>
                <a:spcPct val="100000"/>
              </a:lnSpc>
            </a:pPr>
            <a:r>
              <a:rPr lang="en-US" sz="3100" dirty="0" smtClean="0"/>
              <a:t>The class is instantiated (specialized) with different particular types</a:t>
            </a:r>
          </a:p>
          <a:p>
            <a:pPr lvl="1">
              <a:lnSpc>
                <a:spcPct val="100000"/>
              </a:lnSpc>
            </a:pPr>
            <a:r>
              <a:rPr lang="en-US" sz="3100" dirty="0" smtClean="0"/>
              <a:t>Example: </a:t>
            </a:r>
            <a:r>
              <a:rPr lang="en-US" sz="31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List&lt;T&gt;</a:t>
            </a:r>
            <a:r>
              <a:rPr lang="en-US" sz="3100" dirty="0" smtClean="0"/>
              <a:t> </a:t>
            </a:r>
            <a:r>
              <a:rPr lang="en-US" sz="3100" dirty="0" smtClean="0">
                <a:sym typeface="Wingdings" pitchFamily="2" charset="2"/>
              </a:rPr>
              <a:t> </a:t>
            </a:r>
            <a:r>
              <a:rPr lang="en-US" sz="31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List&lt;int&gt;</a:t>
            </a:r>
            <a:r>
              <a:rPr lang="en-US" sz="3100" dirty="0" smtClean="0">
                <a:sym typeface="Wingdings" pitchFamily="2" charset="2"/>
              </a:rPr>
              <a:t> / </a:t>
            </a:r>
            <a:r>
              <a:rPr lang="en-US" sz="31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List&lt;string&gt;</a:t>
            </a:r>
            <a:r>
              <a:rPr lang="en-US" sz="3100" dirty="0" smtClean="0">
                <a:sym typeface="Wingdings" pitchFamily="2" charset="2"/>
              </a:rPr>
              <a:t> </a:t>
            </a:r>
            <a:r>
              <a:rPr lang="en-US" sz="3100" dirty="0">
                <a:sym typeface="Wingdings" pitchFamily="2" charset="2"/>
              </a:rPr>
              <a:t>/ </a:t>
            </a:r>
            <a:r>
              <a:rPr lang="en-US" sz="31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List&lt;DateTime&gt;</a:t>
            </a:r>
            <a:r>
              <a:rPr lang="en-US" sz="3100" dirty="0" smtClean="0">
                <a:sym typeface="Wingdings" pitchFamily="2" charset="2"/>
              </a:rPr>
              <a:t> </a:t>
            </a:r>
            <a:r>
              <a:rPr lang="en-US" sz="3100" dirty="0">
                <a:sym typeface="Wingdings" pitchFamily="2" charset="2"/>
              </a:rPr>
              <a:t>/ </a:t>
            </a:r>
            <a:r>
              <a:rPr lang="en-US" sz="31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List&lt;Student&gt;</a:t>
            </a:r>
            <a:endParaRPr lang="en-US" sz="3100" b="1" noProof="1" smtClean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3300" dirty="0" smtClean="0"/>
              <a:t>Generics are known </a:t>
            </a:r>
            <a:r>
              <a:rPr lang="en-US" sz="3300" dirty="0"/>
              <a:t>as </a:t>
            </a:r>
            <a:r>
              <a:rPr lang="en-US" sz="3300" dirty="0" smtClean="0"/>
              <a:t>"</a:t>
            </a: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parameterized types</a:t>
            </a:r>
            <a:r>
              <a:rPr lang="en-US" sz="3300" dirty="0" smtClean="0"/>
              <a:t>" or "</a:t>
            </a: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template types</a:t>
            </a:r>
            <a:r>
              <a:rPr lang="en-US" sz="3300" dirty="0" smtClean="0"/>
              <a:t>"</a:t>
            </a:r>
            <a:endParaRPr lang="en-US" sz="3300" dirty="0"/>
          </a:p>
          <a:p>
            <a:pPr lvl="1">
              <a:lnSpc>
                <a:spcPct val="100000"/>
              </a:lnSpc>
            </a:pPr>
            <a:r>
              <a:rPr lang="en-US" dirty="0"/>
              <a:t>Similar to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templates</a:t>
            </a:r>
            <a:r>
              <a:rPr lang="en-US" dirty="0"/>
              <a:t> in C++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Similar to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generics</a:t>
            </a:r>
            <a:r>
              <a:rPr lang="en-US" dirty="0"/>
              <a:t> in </a:t>
            </a:r>
            <a:r>
              <a:rPr lang="en-US" dirty="0" smtClean="0"/>
              <a:t>Java</a:t>
            </a:r>
            <a:endParaRPr lang="en-US" dirty="0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Generics?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766545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Class – Example</a:t>
            </a:r>
            <a:endParaRPr lang="bg-BG" dirty="0"/>
          </a:p>
        </p:txBody>
      </p:sp>
      <p:sp>
        <p:nvSpPr>
          <p:cNvPr id="467974" name="Rectangle 6"/>
          <p:cNvSpPr>
            <a:spLocks noChangeArrowheads="1"/>
          </p:cNvSpPr>
          <p:nvPr/>
        </p:nvSpPr>
        <p:spPr bwMode="auto">
          <a:xfrm>
            <a:off x="642496" y="1003697"/>
            <a:ext cx="10785916" cy="55707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GenericList&lt;</a:t>
            </a:r>
            <a:r>
              <a:rPr lang="en-US" altLang="ko-KR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Add(</a:t>
            </a:r>
            <a:r>
              <a:rPr lang="en-US" altLang="ko-KR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element) { …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GenericListExample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void Main()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Declare a list of type int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GenericList&lt;int&gt; intList =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new GenericList&lt;int&gt;();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Declare a list of type string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GenericList&lt;string&gt; stringList =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new GenericList&lt;string&gt;();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6018212" y="838200"/>
            <a:ext cx="4095068" cy="851297"/>
          </a:xfrm>
          <a:prstGeom prst="wedgeRoundRectCallout">
            <a:avLst>
              <a:gd name="adj1" fmla="val -76930"/>
              <a:gd name="adj2" fmla="val -5971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0" rIns="72000" bIns="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is an unknown type, parameter of the class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5332412" y="2146697"/>
            <a:ext cx="3603368" cy="851297"/>
          </a:xfrm>
          <a:prstGeom prst="wedgeRoundRectCallout">
            <a:avLst>
              <a:gd name="adj1" fmla="val -76390"/>
              <a:gd name="adj2" fmla="val -58145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0" rIns="72000" bIns="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can be used in any method in the class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7134096" y="3509278"/>
            <a:ext cx="3505200" cy="1276945"/>
          </a:xfrm>
          <a:prstGeom prst="wedgeRoundRectCallout">
            <a:avLst>
              <a:gd name="adj1" fmla="val -81568"/>
              <a:gd name="adj2" fmla="val 30611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0" rIns="72000" bIns="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can be replaced with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during the instantiation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907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Trash\GenericList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339" y="1295400"/>
            <a:ext cx="6979035" cy="3181950"/>
          </a:xfrm>
          <a:prstGeom prst="roundRect">
            <a:avLst>
              <a:gd name="adj" fmla="val 500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31750"/>
          </a:effectLst>
        </p:spPr>
      </p:pic>
      <p:sp>
        <p:nvSpPr>
          <p:cNvPr id="73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9765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Generic Classes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699618"/>
            <a:ext cx="8938472" cy="69287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Live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577474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Methods can also be generic</a:t>
            </a:r>
          </a:p>
          <a:p>
            <a:pPr lvl="1"/>
            <a:r>
              <a:rPr lang="en-US" dirty="0" smtClean="0"/>
              <a:t>Can take generic input and return generic output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Methods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2692837"/>
            <a:ext cx="10668000" cy="36317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T[]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CreateArray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&lt;T&gt;(T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value, int count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T[] arr = new T[count];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for (int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0;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 count; i++) arr[i] = value;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string[] strings = CreateArray("hello", 5);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Console.WriteLine(string.Join(", ", strings));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8788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Method – Example</a:t>
            </a:r>
            <a:endParaRPr lang="bg-BG" dirty="0"/>
          </a:p>
        </p:txBody>
      </p:sp>
      <p:sp>
        <p:nvSpPr>
          <p:cNvPr id="472069" name="Rectangle 5"/>
          <p:cNvSpPr>
            <a:spLocks noChangeArrowheads="1"/>
          </p:cNvSpPr>
          <p:nvPr/>
        </p:nvSpPr>
        <p:spPr bwMode="auto">
          <a:xfrm>
            <a:off x="760412" y="1262420"/>
            <a:ext cx="10668000" cy="49859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T Min&lt;T&gt;(T first, T second)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where T : IComparable&lt;T&gt;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(first.CompareTo(second) &lt;= 0)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first;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second;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i = 5;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j = 7;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min = Min&lt;int&gt;(i, j);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7287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838200" indent="-838200">
              <a:lnSpc>
                <a:spcPct val="110000"/>
              </a:lnSpc>
            </a:pPr>
            <a:r>
              <a:rPr lang="en-US" dirty="0"/>
              <a:t>Generic </a:t>
            </a:r>
            <a:r>
              <a:rPr lang="en-US" dirty="0" smtClean="0"/>
              <a:t>Methods</a:t>
            </a:r>
            <a:endParaRPr lang="bg-BG" dirty="0"/>
          </a:p>
        </p:txBody>
      </p:sp>
      <p:sp>
        <p:nvSpPr>
          <p:cNvPr id="4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0" name="Picture 2" descr="http://corporate.nobelbiocare.com/Images/en/NB_0000145E_tcm197-21310_tcm269-28715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551" y="1295400"/>
            <a:ext cx="6762564" cy="3383526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6760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smtClean="0"/>
              <a:t>Exercise </a:t>
            </a:r>
            <a:r>
              <a:rPr lang="en-US" dirty="0" smtClean="0"/>
              <a:t>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23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a class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CustomList&lt;T&gt;</a:t>
            </a:r>
            <a:r>
              <a:rPr lang="en-US" dirty="0" smtClean="0"/>
              <a:t> that stores objects of any type and supports the following operations:</a:t>
            </a:r>
          </a:p>
          <a:p>
            <a:pPr lvl="1"/>
            <a:r>
              <a:rPr lang="en-US" dirty="0" smtClean="0"/>
              <a:t>Adding/Removing elements</a:t>
            </a:r>
          </a:p>
          <a:p>
            <a:pPr lvl="1"/>
            <a:r>
              <a:rPr lang="en-US" dirty="0" smtClean="0"/>
              <a:t>Auto-resize when capacity is reached</a:t>
            </a:r>
          </a:p>
          <a:p>
            <a:pPr lvl="1"/>
            <a:r>
              <a:rPr lang="en-US" dirty="0" smtClean="0"/>
              <a:t>Accessing elements by index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IndexOf()</a:t>
            </a:r>
            <a:r>
              <a:rPr lang="en-US" noProof="1" smtClean="0"/>
              <a:t> </a:t>
            </a:r>
            <a:r>
              <a:rPr lang="en-US" dirty="0" smtClean="0"/>
              <a:t>method for finding element by value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Min&lt;T&gt;()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Max&lt;T&gt;()</a:t>
            </a:r>
            <a:r>
              <a:rPr lang="en-US" dirty="0" smtClean="0"/>
              <a:t> methods for finding the smallest/largest element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in Class – </a:t>
            </a: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CustomList&lt;T&gt;</a:t>
            </a:r>
            <a:endParaRPr lang="en-US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931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1217612" y="4811244"/>
            <a:ext cx="9829800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Enumerations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2" y="5613212"/>
            <a:ext cx="9829800" cy="71595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Defining and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Enumerated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Types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 descr="http://nineplanets.org/planetord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7826" y="1371600"/>
            <a:ext cx="9669372" cy="3015222"/>
          </a:xfrm>
          <a:prstGeom prst="rect">
            <a:avLst/>
          </a:prstGeom>
          <a:noFill/>
          <a:ln w="3175">
            <a:solidFill>
              <a:schemeClr val="accent4">
                <a:lumMod val="5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5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Applying Attributes to Code Elements</a:t>
            </a:r>
            <a:endParaRPr lang="en-US" dirty="0"/>
          </a:p>
        </p:txBody>
      </p:sp>
      <p:pic>
        <p:nvPicPr>
          <p:cNvPr id="25602" name="Picture 2" descr="http://www.penbaymedia.com/images/library/general_photos/Attribute%20Jell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650" y="1419148"/>
            <a:ext cx="4926578" cy="3286590"/>
          </a:xfrm>
          <a:prstGeom prst="roundRect">
            <a:avLst>
              <a:gd name="adj" fmla="val 11431"/>
            </a:avLst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ffectLst>
            <a:softEdge rad="127000"/>
          </a:effectLst>
        </p:spPr>
      </p:pic>
      <p:pic>
        <p:nvPicPr>
          <p:cNvPr id="6" name="Picture 2" descr="kateric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882" y="1437809"/>
            <a:ext cx="3994424" cy="3286591"/>
          </a:xfrm>
          <a:prstGeom prst="roundRect">
            <a:avLst>
              <a:gd name="adj" fmla="val 11431"/>
            </a:avLst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17104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.NET attributes are: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Declarative tags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for attaching descriptive information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 the declarations in the code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Saved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in the assembly at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compile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time</a:t>
            </a:r>
          </a:p>
          <a:p>
            <a:pPr lvl="2"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Objects derived from 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System.Attribute</a:t>
            </a:r>
            <a:endParaRPr lang="bg-BG" b="1" noProof="1" smtClean="0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Can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accessed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 runtime (through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reflection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) and manipulated by many tools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Developers can define custom attributes</a:t>
            </a:r>
          </a:p>
          <a:p>
            <a:pPr lvl="1">
              <a:spcBef>
                <a:spcPts val="1200"/>
              </a:spcBef>
            </a:pP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What are Attributes?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65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Attribute's name is surrounded by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square brackets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: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Placed before their target declaration</a:t>
            </a:r>
          </a:p>
          <a:p>
            <a:endParaRPr lang="en-US" sz="2800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800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800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800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800"/>
              </a:spcBef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[Flags]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 indicates that the enum type can be treated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like a set of bit flags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Applying Attributes – Example</a:t>
            </a:r>
            <a:endParaRPr lang="en-US" dirty="0"/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995221" y="2641500"/>
            <a:ext cx="10177869" cy="23021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R="0" lvl="0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[Flags] // System.FlagsAttribute</a:t>
            </a:r>
          </a:p>
          <a:p>
            <a:pPr marR="0" lvl="0" defTabSz="914400" eaLnBrk="0" latin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enum FileAccess </a:t>
            </a:r>
          </a:p>
          <a:p>
            <a:pPr marR="0" lvl="0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R="0" lvl="0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Read = 1,</a:t>
            </a:r>
          </a:p>
          <a:p>
            <a:pPr marR="0" lvl="0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Write = 2,</a:t>
            </a:r>
          </a:p>
          <a:p>
            <a:pPr marR="0" lvl="0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ReadWrite = Read | Write</a:t>
            </a:r>
          </a:p>
          <a:p>
            <a:pPr marR="0" lvl="0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6788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Attributes can accept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parameters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for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their constructors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and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public properties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10000"/>
              </a:lnSpc>
              <a:spcBef>
                <a:spcPts val="24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[DllImport]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refers to: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bg-BG" sz="26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System.Runtime.InteropServices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bg-BG" sz="26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DllImportAttribute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user32.dll</a:t>
            </a:r>
            <a:r>
              <a:rPr lang="bg-BG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is passed to the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constructor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MessageBox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value is assigned to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EntryPoint</a:t>
            </a:r>
            <a:endParaRPr lang="bg-BG" b="1" noProof="1" smtClean="0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Attributes with Parameters (2)</a:t>
            </a:r>
            <a:endParaRPr lang="en-US" dirty="0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759064" y="2399748"/>
            <a:ext cx="10713892" cy="18185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marL="0" indent="0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[DllImport("user32.dll", EntryPoint="MessageBox")]</a:t>
            </a:r>
          </a:p>
          <a:p>
            <a:pPr marL="0" indent="0"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static extern int ShowMessageBox(int hWnd,</a:t>
            </a:r>
          </a:p>
          <a:p>
            <a:pPr marL="0" indent="0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string text, string caption, int type);</a:t>
            </a:r>
          </a:p>
          <a:p>
            <a:pPr marL="0" indent="0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marL="0" indent="0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ShowMessageBox(0, "Some text", "Some caption", 0);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4671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Attributes can specify their target declaration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:</a:t>
            </a:r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See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Properties/AssemblyInfo.cs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file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Set a Target to an Attribute</a:t>
            </a:r>
            <a:endParaRPr lang="en-US" dirty="0"/>
          </a:p>
        </p:txBody>
      </p:sp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802007" y="1924378"/>
            <a:ext cx="10574230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target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assembly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[assembly: AssemblyTitle("Attributes Demo")]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[assembly: AssemblyCompany("DemoSoft")]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[assembly: AssemblyProduct("Enterprise Demo Suite")]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[assembly: AssemblyVersion("2.0.1.37")]</a:t>
            </a:r>
          </a:p>
          <a:p>
            <a:pPr marR="0" lvl="0" defTabSz="914400" eaLnBrk="0" latin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[Serializable]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[type: Serializable]</a:t>
            </a:r>
          </a:p>
          <a:p>
            <a:pPr marR="0" lvl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class TestClass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[NonSerialized]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[field: NonSerialized]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private int status;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8843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441" y="4818200"/>
            <a:ext cx="10969943" cy="820600"/>
          </a:xfrm>
        </p:spPr>
        <p:txBody>
          <a:bodyPr/>
          <a:lstStyle/>
          <a:p>
            <a:r>
              <a:rPr lang="en-US" dirty="0" smtClean="0"/>
              <a:t>Using Attributes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09441" y="5755480"/>
            <a:ext cx="10969943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6868" name="Picture 4" descr="http://www.embroiderytuition.handembroiderynetwork.com/uploads/images/tuition-promo-images/found-objects-bi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084" y="968724"/>
            <a:ext cx="6365030" cy="3460400"/>
          </a:xfrm>
          <a:prstGeom prst="rect">
            <a:avLst/>
          </a:prstGeom>
          <a:noFill/>
        </p:spPr>
      </p:pic>
      <p:pic>
        <p:nvPicPr>
          <p:cNvPr id="36866" name="Picture 2" descr="Вижте изображението в пълен размер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310" y="1301646"/>
            <a:ext cx="2450460" cy="1838324"/>
          </a:xfrm>
          <a:prstGeom prst="roundRect">
            <a:avLst>
              <a:gd name="adj" fmla="val 514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7" name="Picture 2" descr="katerica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69269" y="2385498"/>
            <a:ext cx="2292100" cy="2272227"/>
          </a:xfrm>
          <a:prstGeom prst="roundRect">
            <a:avLst>
              <a:gd name="adj" fmla="val 514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0274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.NET developers can define their own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custom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attributes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Must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inherit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System.Attribute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class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Their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names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must end with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Attribute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Possible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targets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must be defined via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[AttributeUsage]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Can define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constructors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with parameters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Can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define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public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fields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properties</a:t>
            </a:r>
            <a:endParaRPr lang="en-US" dirty="0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Custom 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34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Custom Attributes – Example</a:t>
            </a:r>
            <a:endParaRPr lang="en-US" dirty="0"/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678842" y="1219201"/>
            <a:ext cx="10825770" cy="49705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72000">
            <a:spAutoFit/>
          </a:bodyPr>
          <a:lstStyle/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[AttributeUsage(AttributeTargets.Struct |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AttributeTargets.Class | AttributeTargets.Interface, 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AllowMultiple = true)]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class AuthorAttribute : System.Attribute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public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 Name { get; private set; }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public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AuthorAttribute(string name)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this.Name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name;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					</a:t>
            </a:r>
            <a:r>
              <a:rPr lang="en-US" sz="20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	</a:t>
            </a:r>
            <a:r>
              <a:rPr lang="en-US" sz="2000" b="1" i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Example continues</a:t>
            </a:r>
            <a:endParaRPr lang="bg-BG" sz="2000" b="1" i="1" noProof="1" smtClean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7777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Custom </a:t>
            </a:r>
            <a:r>
              <a:rPr lang="en-US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Attributes Example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(2)</a:t>
            </a:r>
            <a:endParaRPr lang="en-US" dirty="0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684212" y="1124425"/>
            <a:ext cx="10802403" cy="54014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[Author("Svetlin Nakov")]</a:t>
            </a: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[Author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("Bay Ivan")]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class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CustomAttributesDemo</a:t>
            </a: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static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void Main(string[] args)</a:t>
            </a: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Type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type = typeof(CustomAttributesDemo);</a:t>
            </a: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object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[] allAttributes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type.GetCustomAttributes(false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foreach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(AuthorAttribute attr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allAttributes)</a:t>
            </a: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{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    Console.WriteLine(</a:t>
            </a: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"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This class is written by {0}. ", attr.Name);</a:t>
            </a: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}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1712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267200"/>
            <a:ext cx="8938472" cy="1457698"/>
          </a:xfrm>
        </p:spPr>
        <p:txBody>
          <a:bodyPr/>
          <a:lstStyle/>
          <a:p>
            <a:pPr algn="ctr">
              <a:lnSpc>
                <a:spcPts val="5400"/>
              </a:lnSpc>
            </a:pPr>
            <a:r>
              <a:rPr lang="en-US" sz="48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Defining, Applying and</a:t>
            </a:r>
            <a:br>
              <a:rPr lang="en-US" sz="48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Retrieving Custom Attributes </a:t>
            </a:r>
            <a:endParaRPr lang="en-US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11266" name="Picture 2" descr="http://www.zatznotfunny.com/wordpress/wp-content/uploads/2006/06/gadget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251" y="1066800"/>
            <a:ext cx="5146393" cy="2895600"/>
          </a:xfrm>
          <a:prstGeom prst="roundRect">
            <a:avLst>
              <a:gd name="adj" fmla="val 5417"/>
            </a:avLst>
          </a:prstGeom>
          <a:noFill/>
          <a:ln>
            <a:solidFill>
              <a:schemeClr val="accent3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9277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Enumerations </a:t>
            </a:r>
            <a:r>
              <a:rPr lang="en-US" dirty="0" smtClean="0"/>
              <a:t>are types that hold a value from a fixed set of named constants, declared by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keyword in C#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Enumerations in C#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4932" y="2438400"/>
            <a:ext cx="10359731" cy="39395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altLang="ko-KR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DayOfWeek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Mon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Tue, Wed, Thu, Fri, Sat, Sun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ublic class EnumExample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static void Main()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DayOfWeek day = DayOfWeek.Wed;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Console.WriteLine(day); // Wed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54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 marL="358775" indent="-358775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Enumerations</a:t>
            </a:r>
            <a:r>
              <a:rPr lang="en-US" sz="3200" dirty="0"/>
              <a:t> define a fixed set of </a:t>
            </a:r>
            <a:r>
              <a:rPr lang="en-US" sz="3200" dirty="0" smtClean="0"/>
              <a:t>constants</a:t>
            </a:r>
          </a:p>
          <a:p>
            <a:pPr marL="663521" lvl="1" indent="-358775">
              <a:lnSpc>
                <a:spcPct val="100000"/>
              </a:lnSpc>
            </a:pPr>
            <a:r>
              <a:rPr lang="en-US" sz="2800" dirty="0" smtClean="0"/>
              <a:t>E.g. the days of the week</a:t>
            </a:r>
            <a:endParaRPr lang="en-US" sz="2800" dirty="0"/>
          </a:p>
          <a:p>
            <a:pPr marL="358775" indent="-358775"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Structures</a:t>
            </a:r>
            <a:r>
              <a:rPr lang="en-US" sz="3200" dirty="0" smtClean="0"/>
              <a:t> are "value-type" classes</a:t>
            </a:r>
          </a:p>
          <a:p>
            <a:pPr marL="358775" indent="-358775">
              <a:lnSpc>
                <a:spcPct val="95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Dynamic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type </a:t>
            </a:r>
            <a:r>
              <a:rPr lang="en-US" sz="3200" dirty="0"/>
              <a:t>objects can contain everything</a:t>
            </a:r>
          </a:p>
          <a:p>
            <a:pPr marL="663521" lvl="1" indent="-358775">
              <a:lnSpc>
                <a:spcPct val="95000"/>
              </a:lnSpc>
            </a:pPr>
            <a:r>
              <a:rPr lang="en-US" sz="2800" dirty="0"/>
              <a:t>Evaluated at </a:t>
            </a:r>
            <a:r>
              <a:rPr lang="en-US" sz="2800" dirty="0" smtClean="0"/>
              <a:t>runtime</a:t>
            </a:r>
            <a:endParaRPr lang="en-US" sz="2800" dirty="0"/>
          </a:p>
          <a:p>
            <a:pPr marL="358775" indent="-358775"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Generics</a:t>
            </a:r>
            <a:r>
              <a:rPr lang="en-US" sz="3200" dirty="0" smtClean="0"/>
              <a:t> are parameterized classes</a:t>
            </a:r>
          </a:p>
          <a:p>
            <a:pPr marL="663521" lvl="1" indent="-358775">
              <a:lnSpc>
                <a:spcPct val="100000"/>
              </a:lnSpc>
            </a:pPr>
            <a:r>
              <a:rPr lang="en-US" sz="2800" dirty="0" smtClean="0"/>
              <a:t>Template classes for processing data of unknown (generic) type</a:t>
            </a:r>
          </a:p>
          <a:p>
            <a:pPr marL="358775" indent="-358775"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Generic methods</a:t>
            </a:r>
            <a:r>
              <a:rPr lang="en-US" sz="3200" dirty="0" smtClean="0"/>
              <a:t> can accept generic parameter types</a:t>
            </a:r>
          </a:p>
          <a:p>
            <a:pPr marL="358775" indent="-358775"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Attributes</a:t>
            </a:r>
            <a:r>
              <a:rPr lang="en-US" sz="3200" dirty="0" smtClean="0"/>
              <a:t> allow adding metadata in classes / types / etc.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427" y="1905000"/>
            <a:ext cx="3559806" cy="264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2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OOP – Other Types in OOP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9"/>
              </a:rPr>
              <a:t>https://</a:t>
            </a:r>
            <a:r>
              <a:rPr lang="en-US" dirty="0" smtClean="0">
                <a:hlinkClick r:id="rId19"/>
              </a:rPr>
              <a:t>softuni.bg/courses/oop/</a:t>
            </a: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8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</a:t>
            </a:r>
            <a:r>
              <a:rPr lang="en-US" sz="2000" noProof="1" smtClean="0"/>
              <a:t>by Svetlin Nakov &amp; </a:t>
            </a:r>
            <a:r>
              <a:rPr lang="en-US" sz="2000" dirty="0" smtClean="0"/>
              <a:t>Co</a:t>
            </a:r>
            <a:r>
              <a:rPr lang="en-US" sz="2000" dirty="0"/>
              <a:t>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</a:t>
            </a:r>
            <a:r>
              <a:rPr lang="en-US" sz="2000" dirty="0" smtClean="0"/>
              <a:t>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>
                <a:hlinkClick r:id="rId7"/>
              </a:rPr>
              <a:t>OOP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</a:t>
            </a:r>
            <a:r>
              <a:rPr lang="en-US" sz="2000" dirty="0" smtClean="0"/>
              <a:t>license</a:t>
            </a:r>
            <a:endParaRPr lang="en-US" sz="2000" dirty="0"/>
          </a:p>
          <a:p>
            <a:pPr marL="377887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8771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Enumerations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4932" y="1074777"/>
            <a:ext cx="10359731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enum CoffeeSize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Small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100, Normal = 150, Double = 300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Coffee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CoffeeSize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Coffee(CoffeeSize size)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this.size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size;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CoffeeSize Size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get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return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this.size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							</a:t>
            </a:r>
            <a:r>
              <a:rPr lang="en-US" altLang="ko-KR" sz="2000" b="1" i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(the example continues</a:t>
            </a:r>
            <a:r>
              <a:rPr lang="en-US" altLang="ko-KR" sz="2000" b="1" i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  <a:endParaRPr lang="en-US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22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Enumerations – Example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4932" y="1066801"/>
            <a:ext cx="10359731" cy="54918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CoffeeMachine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Main()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Coffee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normalCoffee = new Coffee(CoffeeSize.Normal);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Coffee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doubleCoffee = new Coffee(CoffeeSize.Double);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{0} coffee is {1} ml.",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normalCoffee.Size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(int)normalCoffee.Size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Normal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coffee is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150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ml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{0} coffee is {1} ml.",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doubleCoffee.Size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(int)doubleCoffee.Size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// The Double coffee is 300 ml.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}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2000" b="1" i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82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Enumerations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http://upload.wikimedia.org/wikipedia/commons/7/7f/Cape_May_diamonds.jpg"/>
          <p:cNvPicPr>
            <a:picLocks noChangeAspect="1" noChangeArrowheads="1"/>
          </p:cNvPicPr>
          <p:nvPr/>
        </p:nvPicPr>
        <p:blipFill rotWithShape="1"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72884" y="838200"/>
            <a:ext cx="6067161" cy="376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58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589" y="1008200"/>
            <a:ext cx="10563648" cy="820600"/>
          </a:xfrm>
        </p:spPr>
        <p:txBody>
          <a:bodyPr/>
          <a:lstStyle/>
          <a:p>
            <a:r>
              <a:rPr lang="en-US" dirty="0" smtClean="0"/>
              <a:t>C# Structures</a:t>
            </a:r>
            <a:endParaRPr lang="en-US" dirty="0"/>
          </a:p>
        </p:txBody>
      </p:sp>
      <p:pic>
        <p:nvPicPr>
          <p:cNvPr id="3" name="Picture 2" descr="C:\Documents\Courses\OOP\OOP Images\A-DNA,_B-DNA_and_Z-DN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2" y="1790103"/>
            <a:ext cx="7070128" cy="461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61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What is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structure </a:t>
            </a:r>
            <a:r>
              <a:rPr lang="en-US" dirty="0" smtClean="0"/>
              <a:t>in C#?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type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(behaves like a primitive type)</a:t>
            </a:r>
          </a:p>
          <a:p>
            <a:pPr lvl="2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Examples of structures: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DateTime</a:t>
            </a:r>
            <a:endParaRPr lang="en-US" b="1" noProof="1" smtClean="0">
              <a:solidFill>
                <a:schemeClr val="tx2">
                  <a:lumMod val="75000"/>
                </a:schemeClr>
              </a:solidFill>
            </a:endParaRPr>
          </a:p>
          <a:p>
            <a:pPr lvl="2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Classes are reference types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Declared by the keyword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struct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Structures</a:t>
            </a:r>
            <a:r>
              <a:rPr lang="en-US" dirty="0" smtClean="0"/>
              <a:t> </a:t>
            </a:r>
            <a:r>
              <a:rPr lang="en-US" dirty="0"/>
              <a:t>have fields, properties, constructors, methods, </a:t>
            </a:r>
            <a:r>
              <a:rPr lang="en-US" dirty="0" smtClean="0"/>
              <a:t>etc. </a:t>
            </a:r>
            <a:r>
              <a:rPr lang="bg-BG" dirty="0" smtClean="0"/>
              <a:t>(</a:t>
            </a:r>
            <a:r>
              <a:rPr lang="en-US" dirty="0" smtClean="0"/>
              <a:t>just like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bg-BG" dirty="0" smtClean="0"/>
              <a:t>)</a:t>
            </a:r>
            <a:endParaRPr lang="en-US" dirty="0" smtClean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Always have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parameterless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constructor</a:t>
            </a:r>
          </a:p>
          <a:p>
            <a:pPr lvl="2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It cannot be removed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Mostly used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store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 smtClean="0"/>
              <a:t> (a bunch of fields)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Structures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34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2279</Words>
  <Application>Microsoft Office PowerPoint</Application>
  <PresentationFormat>Custom</PresentationFormat>
  <Paragraphs>445</Paragraphs>
  <Slides>43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Arial Black</vt:lpstr>
      <vt:lpstr>Calibri</vt:lpstr>
      <vt:lpstr>Consolas</vt:lpstr>
      <vt:lpstr>HY중고딕</vt:lpstr>
      <vt:lpstr>Wingdings</vt:lpstr>
      <vt:lpstr>Wingdings 2</vt:lpstr>
      <vt:lpstr>SoftUni 16x9</vt:lpstr>
      <vt:lpstr>Other Types in OOP</vt:lpstr>
      <vt:lpstr>Table of Contents</vt:lpstr>
      <vt:lpstr>Enumerations</vt:lpstr>
      <vt:lpstr>Enumerations in C#</vt:lpstr>
      <vt:lpstr>Enumerations – Example</vt:lpstr>
      <vt:lpstr>Enumerations – Example (2)</vt:lpstr>
      <vt:lpstr>Enumerations</vt:lpstr>
      <vt:lpstr>C# Structures</vt:lpstr>
      <vt:lpstr>C# Structures</vt:lpstr>
      <vt:lpstr>C# Structures – Example</vt:lpstr>
      <vt:lpstr>C# Structures – Example (2)</vt:lpstr>
      <vt:lpstr>Structures vs Classes</vt:lpstr>
      <vt:lpstr>When to Use struct</vt:lpstr>
      <vt:lpstr>C# Structures</vt:lpstr>
      <vt:lpstr>Dynamic Type</vt:lpstr>
      <vt:lpstr>Dynamic Type</vt:lpstr>
      <vt:lpstr>Dynamic vs. Object</vt:lpstr>
      <vt:lpstr>Using Dynamic Types</vt:lpstr>
      <vt:lpstr>ExpandoObject</vt:lpstr>
      <vt:lpstr>Dynamic Type</vt:lpstr>
      <vt:lpstr>Generic Classes</vt:lpstr>
      <vt:lpstr>What are Generics?</vt:lpstr>
      <vt:lpstr>Generic Class – Example</vt:lpstr>
      <vt:lpstr>Generic Classes</vt:lpstr>
      <vt:lpstr>Generic Methods</vt:lpstr>
      <vt:lpstr>Generic Method – Example</vt:lpstr>
      <vt:lpstr>Generic Methods</vt:lpstr>
      <vt:lpstr>Exercise in Class</vt:lpstr>
      <vt:lpstr>Exercise in Class – CustomList&lt;T&gt;</vt:lpstr>
      <vt:lpstr>Attributes</vt:lpstr>
      <vt:lpstr>What are Attributes?</vt:lpstr>
      <vt:lpstr>Applying Attributes – Example</vt:lpstr>
      <vt:lpstr>Attributes with Parameters (2)</vt:lpstr>
      <vt:lpstr>Set a Target to an Attribute</vt:lpstr>
      <vt:lpstr>Using Attributes</vt:lpstr>
      <vt:lpstr>Custom Attributes</vt:lpstr>
      <vt:lpstr>Custom Attributes – Example</vt:lpstr>
      <vt:lpstr>Custom Attributes Example (2)</vt:lpstr>
      <vt:lpstr>Defining, Applying and Retrieving Custom Attributes </vt:lpstr>
      <vt:lpstr>Summary</vt:lpstr>
      <vt:lpstr>OOP – Other Types in OOP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Other Types in OOP</dc:title>
  <dc:subject>C# Basics Course</dc:subject>
  <dc:creator/>
  <cp:keywords>Other Types, Enumerations, Structures, Generics, Attributes, OOP,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2015-06-11T09:51:21Z</dcterms:modified>
  <cp:category>programming, OOP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